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836D0-31D7-47D8-8FAF-EFAE2C4ADE3C}" type="datetimeFigureOut">
              <a:rPr lang="fa-IR" smtClean="0"/>
              <a:pPr/>
              <a:t>11/06/1442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770AB-3AAF-4BE6-BA99-9EF0A3648D8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capecitabine-drug-information?topicRef=15749&amp;source=see_link" TargetMode="External"/><Relationship Id="rId2" Type="http://schemas.openxmlformats.org/officeDocument/2006/relationships/hyperlink" Target="https://www.lib.utdo.ir/contents/neratinib-drug-information?topicRef=15749&amp;source=se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b.utdo.ir/contents/margetuximab-drug-information?topicRef=15749&amp;source=see_lin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docetaxel-drug-information?topicRef=15749&amp;source=see_link" TargetMode="External"/><Relationship Id="rId2" Type="http://schemas.openxmlformats.org/officeDocument/2006/relationships/hyperlink" Target="https://www.lib.utdo.ir/contents/pertuzumab-drug-information?topicRef=15749&amp;source=see_li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4" Type="http://schemas.openxmlformats.org/officeDocument/2006/relationships/hyperlink" Target="https://www.lib.utdo.ir/contents/paclitaxel-conventional-drug-information?topicRef=15749&amp;source=see_lin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2" Type="http://schemas.openxmlformats.org/officeDocument/2006/relationships/hyperlink" Target="https://www.lib.utdo.ir/contents/ado-trastuzumab-emtansine-drug-information?topicRef=15749&amp;source=se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b.utdo.ir/contents/pertuzumab-drug-information?topicRef=15749&amp;source=see_link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utdo.ir/contents/tamoxifen-drug-information?topicRef=15749&amp;source=see_lin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pertuzumab-drug-information?topicRef=15749&amp;source=see_link" TargetMode="External"/><Relationship Id="rId2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capecitabine-drug-information?topicRef=15749&amp;source=see_link" TargetMode="External"/><Relationship Id="rId2" Type="http://schemas.openxmlformats.org/officeDocument/2006/relationships/hyperlink" Target="https://www.lib.utdo.ir/contents/lapatinib-drug-information?topicRef=15749&amp;source=see_lin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pertuzumab-drug-information?topicRef=15749&amp;source=see_link" TargetMode="External"/><Relationship Id="rId2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neratinib-drug-information?topicRef=15749&amp;source=see_link" TargetMode="External"/><Relationship Id="rId2" Type="http://schemas.openxmlformats.org/officeDocument/2006/relationships/hyperlink" Target="https://www.lib.utdo.ir/contents/lapatinib-drug-information?topicRef=15749&amp;source=se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b.utdo.ir/contents/capecitabine-drug-information?topicRef=15749&amp;source=see_link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neratinib-drug-information?topicRef=15749&amp;source=see_link" TargetMode="External"/><Relationship Id="rId2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utdos.ir/contents/trastuzumab-intravenous-including-biosimilars-of-trastuzumab-drug-information?topicRef=774&amp;source=see_link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utdos.ir/contents/lapatinib-drug-information?topicRef=774&amp;source=see_link" TargetMode="External"/><Relationship Id="rId2" Type="http://schemas.openxmlformats.org/officeDocument/2006/relationships/hyperlink" Target="https://www2.utdos.ir/contents/trastuzumab-intravenous-including-biosimilars-of-trastuzumab-drug-information?topicRef=774&amp;source=see_li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2.utdos.ir/contents/pertuzumab-drug-information?topicRef=774&amp;source=see_link" TargetMode="External"/><Relationship Id="rId4" Type="http://schemas.openxmlformats.org/officeDocument/2006/relationships/hyperlink" Target="https://www2.utdos.ir/contents/ado-trastuzumab-emtansine-drug-information?topicRef=774&amp;source=see_link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utdos.ir/contents/trastuzumab-intravenous-including-biosimilars-of-trastuzumab-drug-information?topicRef=774&amp;source=see_li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2" Type="http://schemas.openxmlformats.org/officeDocument/2006/relationships/hyperlink" Target="https://www.lib.utdo.ir/contents/pertuzumab-drug-information?topicRef=15749&amp;source=see_lin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2" Type="http://schemas.openxmlformats.org/officeDocument/2006/relationships/hyperlink" Target="https://www.lib.utdo.ir/contents/ado-trastuzumab-emtansine-drug-information?topicRef=15749&amp;source=see_lin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2" Type="http://schemas.openxmlformats.org/officeDocument/2006/relationships/hyperlink" Target="https://www.lib.utdo.ir/contents/fam-trastuzumab-deruxtecan-drug-information?topicRef=15749&amp;source=see_lin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capecitabine-drug-information?topicRef=15749&amp;source=see_link" TargetMode="External"/><Relationship Id="rId2" Type="http://schemas.openxmlformats.org/officeDocument/2006/relationships/hyperlink" Target="https://www.lib.utdo.ir/contents/tucatinib-drug-information?topicRef=15749&amp;source=se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b.utdo.ir/contents/trastuzumab-intravenous-including-biosimilars-of-trastuzumab-drug-information?topicRef=15749&amp;source=see_lin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utdo.ir/contents/trastuzumab-intravenous-including-biosimilars-of-trastuzumab-drug-information?topicRef=15749&amp;source=see_link" TargetMode="External"/><Relationship Id="rId2" Type="http://schemas.openxmlformats.org/officeDocument/2006/relationships/hyperlink" Target="https://www.lib.utdo.ir/contents/lapatinib-drug-information?topicRef=15749&amp;source=se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b.utdo.ir/contents/capecitabine-drug-information?topicRef=15749&amp;source=see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HER2-positive metastatic breast </a:t>
            </a:r>
            <a:r>
              <a:rPr lang="en-US" b="1" dirty="0"/>
              <a:t>cancer</a:t>
            </a:r>
            <a:r>
              <a:rPr lang="en-US" b="1" dirty="0" smtClean="0"/>
              <a:t>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Alireza</a:t>
            </a:r>
            <a:r>
              <a:rPr lang="en-US" dirty="0" smtClean="0"/>
              <a:t> </a:t>
            </a:r>
            <a:r>
              <a:rPr lang="en-US" dirty="0" err="1" smtClean="0"/>
              <a:t>Nikanfar</a:t>
            </a:r>
            <a:r>
              <a:rPr lang="en-US" dirty="0" smtClean="0"/>
              <a:t> M.D.</a:t>
            </a:r>
            <a:endParaRPr lang="fa-IR" dirty="0" smtClean="0"/>
          </a:p>
          <a:p>
            <a:r>
              <a:rPr lang="en-US" dirty="0" smtClean="0"/>
              <a:t>Medical Oncologist &amp; Hematologist</a:t>
            </a:r>
            <a:endParaRPr lang="fa-IR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/>
            <a:r>
              <a:rPr lang="en-US" dirty="0" err="1">
                <a:hlinkClick r:id="rId2"/>
              </a:rPr>
              <a:t>Neratinib</a:t>
            </a:r>
            <a:r>
              <a:rPr lang="en-US" dirty="0"/>
              <a:t> – </a:t>
            </a:r>
            <a:r>
              <a:rPr lang="en-US" dirty="0" err="1"/>
              <a:t>Neratinib</a:t>
            </a:r>
            <a:r>
              <a:rPr lang="en-US" dirty="0"/>
              <a:t> is an irreversible pan-HER inhibitor, used in combination with </a:t>
            </a:r>
            <a:r>
              <a:rPr lang="en-US" dirty="0" err="1" smtClean="0">
                <a:hlinkClick r:id="rId3"/>
              </a:rPr>
              <a:t>capecitabine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>
              <a:hlinkClick r:id="rId4"/>
            </a:endParaRPr>
          </a:p>
          <a:p>
            <a:pPr algn="l" rtl="0"/>
            <a:r>
              <a:rPr lang="en-US" dirty="0" err="1" smtClean="0">
                <a:hlinkClick r:id="rId4"/>
              </a:rPr>
              <a:t>Margetuximab</a:t>
            </a:r>
            <a:r>
              <a:rPr lang="en-US" dirty="0"/>
              <a:t> – </a:t>
            </a:r>
            <a:r>
              <a:rPr lang="en-US" dirty="0" err="1"/>
              <a:t>Margetuximab</a:t>
            </a:r>
            <a:r>
              <a:rPr lang="en-US" dirty="0"/>
              <a:t> is an </a:t>
            </a:r>
            <a:r>
              <a:rPr lang="en-US" dirty="0" err="1"/>
              <a:t>Fc</a:t>
            </a:r>
            <a:r>
              <a:rPr lang="en-US" dirty="0"/>
              <a:t>-engineered anti-HER2-receptor monoclonal antibody used in combination with chemotherapy.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/>
              <a:t>PREVIOUSLY UNTREATED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Preferred option</a:t>
            </a:r>
            <a:r>
              <a:rPr lang="en-US" dirty="0"/>
              <a:t> — </a:t>
            </a:r>
            <a:r>
              <a:rPr lang="en-US" dirty="0" err="1"/>
              <a:t>trastuzumab</a:t>
            </a:r>
            <a:r>
              <a:rPr lang="en-US" dirty="0"/>
              <a:t>, </a:t>
            </a:r>
            <a:r>
              <a:rPr lang="en-US" dirty="0" err="1">
                <a:hlinkClick r:id="rId2"/>
              </a:rPr>
              <a:t>pertuzumab</a:t>
            </a:r>
            <a:r>
              <a:rPr lang="en-US" dirty="0"/>
              <a:t>, and a </a:t>
            </a:r>
            <a:r>
              <a:rPr lang="en-US" dirty="0" err="1"/>
              <a:t>taxane</a:t>
            </a:r>
            <a:r>
              <a:rPr lang="en-US" dirty="0"/>
              <a:t> (</a:t>
            </a:r>
            <a:r>
              <a:rPr lang="en-US" dirty="0" err="1">
                <a:hlinkClick r:id="rId3"/>
              </a:rPr>
              <a:t>docetaxel</a:t>
            </a:r>
            <a:r>
              <a:rPr lang="en-US" dirty="0"/>
              <a:t> or </a:t>
            </a:r>
            <a:r>
              <a:rPr lang="en-US" dirty="0" err="1">
                <a:hlinkClick r:id="rId4"/>
              </a:rPr>
              <a:t>paclitaxel</a:t>
            </a:r>
            <a:r>
              <a:rPr lang="en-US" dirty="0"/>
              <a:t>). </a:t>
            </a:r>
            <a:endParaRPr lang="en-US" dirty="0" smtClean="0"/>
          </a:p>
          <a:p>
            <a:pPr algn="l" rtl="0"/>
            <a:r>
              <a:rPr lang="en-US" dirty="0"/>
              <a:t>The evidence to support the three-agent combination of </a:t>
            </a:r>
            <a:r>
              <a:rPr lang="en-US" dirty="0" err="1">
                <a:hlinkClick r:id="rId5"/>
              </a:rPr>
              <a:t>trastuzumab</a:t>
            </a:r>
            <a:r>
              <a:rPr lang="en-US" dirty="0"/>
              <a:t> plus </a:t>
            </a:r>
            <a:r>
              <a:rPr lang="en-US" dirty="0" err="1">
                <a:hlinkClick r:id="rId2"/>
              </a:rPr>
              <a:t>pertuzumab</a:t>
            </a:r>
            <a:r>
              <a:rPr lang="en-US" dirty="0"/>
              <a:t> and a </a:t>
            </a:r>
            <a:r>
              <a:rPr lang="en-US" dirty="0" err="1"/>
              <a:t>taxane</a:t>
            </a:r>
            <a:r>
              <a:rPr lang="en-US"/>
              <a:t> comes from the phase III CLEOPATRA </a:t>
            </a:r>
            <a:r>
              <a:rPr lang="en-US" smtClean="0"/>
              <a:t>trial.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>
                <a:hlinkClick r:id="rId2"/>
              </a:rPr>
              <a:t>Ado-</a:t>
            </a:r>
            <a:r>
              <a:rPr lang="en-US" dirty="0" err="1" smtClean="0">
                <a:hlinkClick r:id="rId2"/>
              </a:rPr>
              <a:t>trastuzumab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emtansine</a:t>
            </a:r>
            <a:r>
              <a:rPr lang="en-US" b="1" dirty="0" smtClean="0"/>
              <a:t> (T-DM1)</a:t>
            </a:r>
            <a:r>
              <a:rPr lang="en-US" dirty="0" smtClean="0"/>
              <a:t> – The role of T-DM1 as a first-line treatment of advanced or metastatic HER2-positive breast cancer was evaluated in the phase III MARIANNE trial.</a:t>
            </a:r>
          </a:p>
          <a:p>
            <a:pPr algn="l" rtl="0"/>
            <a:r>
              <a:rPr lang="en-US" b="1" dirty="0" smtClean="0"/>
              <a:t>Single-agent </a:t>
            </a:r>
            <a:r>
              <a:rPr lang="en-US" dirty="0" err="1" smtClean="0">
                <a:hlinkClick r:id="rId3"/>
              </a:rPr>
              <a:t>trastuzumab</a:t>
            </a:r>
            <a:r>
              <a:rPr lang="en-US" b="1" dirty="0" smtClean="0"/>
              <a:t>, or </a:t>
            </a:r>
            <a:r>
              <a:rPr lang="en-US" b="1" dirty="0" err="1" smtClean="0"/>
              <a:t>trastuzumab</a:t>
            </a:r>
            <a:r>
              <a:rPr lang="en-US" b="1" dirty="0" smtClean="0"/>
              <a:t> plus </a:t>
            </a:r>
            <a:r>
              <a:rPr lang="en-US" dirty="0" err="1" smtClean="0">
                <a:hlinkClick r:id="rId4"/>
              </a:rPr>
              <a:t>pertuzumab</a:t>
            </a:r>
            <a:r>
              <a:rPr lang="en-US" dirty="0" smtClean="0"/>
              <a:t> – For patients who want to avoid </a:t>
            </a:r>
            <a:r>
              <a:rPr lang="en-US" dirty="0" err="1" smtClean="0"/>
              <a:t>cytotoxic</a:t>
            </a:r>
            <a:r>
              <a:rPr lang="en-US" dirty="0" smtClean="0"/>
              <a:t> chemotherapy, in particular if they do not have visceral disease 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hormone receptor-positive disease</a:t>
            </a:r>
            <a:r>
              <a:rPr lang="en-US" dirty="0" smtClean="0"/>
              <a:t> 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While most patients are treated in the first line with a HER2-directed agent plus chemotherapy, </a:t>
            </a:r>
            <a:r>
              <a:rPr lang="en-US" dirty="0" smtClean="0">
                <a:solidFill>
                  <a:srgbClr val="FF0000"/>
                </a:solidFill>
              </a:rPr>
              <a:t>HER2-directed therapy in combination with endocrine therapy </a:t>
            </a:r>
            <a:r>
              <a:rPr lang="en-US" dirty="0" smtClean="0"/>
              <a:t>is an acceptable alternative for those whose disease is </a:t>
            </a:r>
            <a:r>
              <a:rPr lang="en-US" dirty="0" smtClean="0">
                <a:solidFill>
                  <a:srgbClr val="FF0000"/>
                </a:solidFill>
              </a:rPr>
              <a:t>not rapidly progressive </a:t>
            </a:r>
            <a:r>
              <a:rPr lang="en-US" dirty="0" smtClean="0"/>
              <a:t>or symptomatic, or is</a:t>
            </a:r>
            <a:r>
              <a:rPr lang="en-US" dirty="0" smtClean="0">
                <a:solidFill>
                  <a:srgbClr val="FF0000"/>
                </a:solidFill>
              </a:rPr>
              <a:t> not characterized by significant visceral involvement </a:t>
            </a:r>
            <a:r>
              <a:rPr lang="en-US" dirty="0" smtClean="0"/>
              <a:t>(</a:t>
            </a:r>
            <a:r>
              <a:rPr lang="en-US" dirty="0" err="1" smtClean="0"/>
              <a:t>ie</a:t>
            </a:r>
            <a:r>
              <a:rPr lang="en-US" dirty="0" smtClean="0"/>
              <a:t>, </a:t>
            </a:r>
            <a:r>
              <a:rPr lang="en-US" dirty="0" err="1" smtClean="0"/>
              <a:t>multiorgan</a:t>
            </a:r>
            <a:r>
              <a:rPr lang="en-US" dirty="0" smtClean="0"/>
              <a:t> metastases).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/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</a:rPr>
              <a:t>premenopausal</a:t>
            </a:r>
            <a:r>
              <a:rPr lang="en-US" dirty="0" smtClean="0"/>
              <a:t> women ovarian suppression or ablation in combination with endocrine therapy and HER2-directed (an </a:t>
            </a:r>
            <a:r>
              <a:rPr lang="en-US" dirty="0" err="1" smtClean="0"/>
              <a:t>aromatase</a:t>
            </a:r>
            <a:r>
              <a:rPr lang="en-US" dirty="0" smtClean="0"/>
              <a:t> inhibitor (AI) over therapy).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</a:rPr>
              <a:t>postmenopausal</a:t>
            </a:r>
            <a:r>
              <a:rPr lang="en-US" dirty="0" smtClean="0"/>
              <a:t> women administration of HER2-directed therapy plus an AI </a:t>
            </a:r>
            <a:r>
              <a:rPr lang="en-US" dirty="0" err="1" smtClean="0">
                <a:hlinkClick r:id="rId2"/>
              </a:rPr>
              <a:t>tamoxifen</a:t>
            </a:r>
            <a:r>
              <a:rPr lang="en-US" dirty="0" smtClean="0"/>
              <a:t>.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PATIENTS WHO RECEIVED (NEO)ADJUVANT HER2-DIRECTED THERAPIES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Treatment-free interval of six months or longer</a:t>
            </a:r>
            <a:r>
              <a:rPr lang="en-US" dirty="0" smtClean="0"/>
              <a:t> 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Taxane</a:t>
            </a:r>
            <a:r>
              <a:rPr lang="en-US" dirty="0" smtClean="0"/>
              <a:t> plus </a:t>
            </a:r>
            <a:r>
              <a:rPr lang="en-US" dirty="0" err="1" smtClean="0">
                <a:hlinkClick r:id="rId2"/>
              </a:rPr>
              <a:t>trastuzumab</a:t>
            </a:r>
            <a:r>
              <a:rPr lang="en-US" dirty="0" smtClean="0"/>
              <a:t> and </a:t>
            </a:r>
            <a:r>
              <a:rPr lang="en-US" dirty="0" err="1" smtClean="0">
                <a:hlinkClick r:id="rId3"/>
              </a:rPr>
              <a:t>pertuzumab</a:t>
            </a:r>
            <a:endParaRPr lang="en-US" dirty="0" smtClean="0"/>
          </a:p>
          <a:p>
            <a:pPr algn="l" rtl="0"/>
            <a:r>
              <a:rPr lang="en-US" dirty="0" smtClean="0"/>
              <a:t>T-DM1 is now used as adjuvant therapy if there is not a complete pathologic response to </a:t>
            </a:r>
            <a:r>
              <a:rPr lang="en-US" dirty="0" err="1" smtClean="0"/>
              <a:t>neoadjuvant</a:t>
            </a:r>
            <a:r>
              <a:rPr lang="en-US" dirty="0" smtClean="0"/>
              <a:t> </a:t>
            </a:r>
            <a:r>
              <a:rPr lang="en-US" dirty="0" err="1" smtClean="0"/>
              <a:t>taxane</a:t>
            </a:r>
            <a:r>
              <a:rPr lang="en-US" dirty="0" smtClean="0"/>
              <a:t>, </a:t>
            </a:r>
            <a:r>
              <a:rPr lang="en-US" dirty="0" err="1" smtClean="0">
                <a:hlinkClick r:id="rId2"/>
              </a:rPr>
              <a:t>trastuzumab</a:t>
            </a:r>
            <a:r>
              <a:rPr lang="en-US" dirty="0" smtClean="0"/>
              <a:t>, and </a:t>
            </a:r>
            <a:r>
              <a:rPr lang="en-US" dirty="0" err="1" smtClean="0">
                <a:hlinkClick r:id="rId3"/>
              </a:rPr>
              <a:t>pertuzumab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For such patients as well, it is appropriate to return to </a:t>
            </a:r>
            <a:r>
              <a:rPr lang="en-US" dirty="0" err="1" smtClean="0"/>
              <a:t>taxane</a:t>
            </a:r>
            <a:r>
              <a:rPr lang="en-US" dirty="0" smtClean="0"/>
              <a:t>, </a:t>
            </a:r>
            <a:r>
              <a:rPr lang="en-US" dirty="0" err="1" smtClean="0"/>
              <a:t>trastuzumab</a:t>
            </a:r>
            <a:r>
              <a:rPr lang="en-US" dirty="0" smtClean="0"/>
              <a:t>, and </a:t>
            </a:r>
            <a:r>
              <a:rPr lang="en-US" dirty="0" err="1" smtClean="0"/>
              <a:t>pertuzumab</a:t>
            </a:r>
            <a:r>
              <a:rPr lang="en-US" dirty="0" smtClean="0"/>
              <a:t> for treatment.</a:t>
            </a:r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Treatment-free interval of less than six months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T-DM1 if it has not already been given in the adjuvant setting 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For those patients with progression on or within six months of adjuvant T-DM1, multiple options exist.</a:t>
            </a:r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DURATION OF TREATMENT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b="1" dirty="0" smtClean="0"/>
              <a:t>Optimal treatment duration of chemotherapy</a:t>
            </a:r>
            <a:r>
              <a:rPr lang="en-US" dirty="0" smtClean="0"/>
              <a:t> —  After achievement of best response to treatment (usually after 6 to 12 months of combined therapy), discontinue </a:t>
            </a:r>
            <a:r>
              <a:rPr lang="en-US" dirty="0" err="1" smtClean="0"/>
              <a:t>cytotoxic</a:t>
            </a:r>
            <a:r>
              <a:rPr lang="en-US" dirty="0" smtClean="0"/>
              <a:t> chemotherapy and continue </a:t>
            </a:r>
            <a:r>
              <a:rPr lang="en-US" dirty="0" err="1" smtClean="0"/>
              <a:t>trastuzumab.In</a:t>
            </a:r>
            <a:r>
              <a:rPr lang="en-US" dirty="0" smtClean="0"/>
              <a:t> HR+ patients add ET.</a:t>
            </a:r>
          </a:p>
          <a:p>
            <a:pPr algn="l" rtl="0"/>
            <a:r>
              <a:rPr lang="en-US" b="1" dirty="0" smtClean="0"/>
              <a:t>Optimal treatment duration of a HER2-directed agent</a:t>
            </a:r>
            <a:r>
              <a:rPr lang="en-US" dirty="0" smtClean="0"/>
              <a:t>  —should be individualized. Anti-HER2-directed therapy can be continued for years .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SECOND- OR LATER-LINE TREATMENT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Preferred option: </a:t>
            </a:r>
            <a:r>
              <a:rPr lang="en-US" dirty="0" smtClean="0"/>
              <a:t>T-DM1.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This recommendation is based on two phase III trials, the TH3RESA trial(</a:t>
            </a:r>
            <a:r>
              <a:rPr lang="en-US" b="1" dirty="0" smtClean="0"/>
              <a:t>Comparison with clinician's choice of treatment)</a:t>
            </a:r>
            <a:r>
              <a:rPr lang="en-US" dirty="0" smtClean="0"/>
              <a:t>  and the EMILIA trial (</a:t>
            </a:r>
            <a:r>
              <a:rPr lang="en-US" b="1" dirty="0" smtClean="0"/>
              <a:t>Comparison with </a:t>
            </a:r>
            <a:r>
              <a:rPr lang="en-US" dirty="0" err="1" smtClean="0">
                <a:hlinkClick r:id="rId2"/>
              </a:rPr>
              <a:t>lapatinib</a:t>
            </a:r>
            <a:r>
              <a:rPr lang="en-US" b="1" dirty="0" smtClean="0"/>
              <a:t> plus </a:t>
            </a:r>
            <a:r>
              <a:rPr lang="en-US" dirty="0" err="1" smtClean="0">
                <a:hlinkClick r:id="rId3"/>
              </a:rPr>
              <a:t>capecitabine</a:t>
            </a:r>
            <a:r>
              <a:rPr lang="en-US" dirty="0" smtClean="0"/>
              <a:t>). </a:t>
            </a: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/>
            <a:r>
              <a:rPr lang="en-US" dirty="0"/>
              <a:t>Approximately 20 percent of breast cancers </a:t>
            </a:r>
            <a:r>
              <a:rPr lang="en-US" dirty="0" err="1"/>
              <a:t>overexpress</a:t>
            </a:r>
            <a:r>
              <a:rPr lang="en-US" dirty="0"/>
              <a:t> human epidermal growth factor receptor 2 (HER2), a </a:t>
            </a:r>
            <a:r>
              <a:rPr lang="en-US" dirty="0" err="1"/>
              <a:t>transmembrane</a:t>
            </a:r>
            <a:r>
              <a:rPr lang="en-US" dirty="0"/>
              <a:t> glycoprotein epidermal growth factor receptor (EGFR) with tyrosine </a:t>
            </a:r>
            <a:r>
              <a:rPr lang="en-US" dirty="0" err="1"/>
              <a:t>kinase</a:t>
            </a:r>
            <a:r>
              <a:rPr lang="en-US" dirty="0"/>
              <a:t> activity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Historically</a:t>
            </a:r>
            <a:r>
              <a:rPr lang="en-US" dirty="0"/>
              <a:t>, </a:t>
            </a:r>
            <a:r>
              <a:rPr lang="en-US" dirty="0" err="1"/>
              <a:t>overexpression</a:t>
            </a:r>
            <a:r>
              <a:rPr lang="en-US" dirty="0"/>
              <a:t> of this receptor was associated with an increased risk of disease recurrence and an overall worse prognosis.</a:t>
            </a:r>
            <a:endParaRPr lang="en-US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After progression on ado-</a:t>
            </a:r>
            <a:r>
              <a:rPr lang="en-US" b="1" dirty="0" err="1" smtClean="0"/>
              <a:t>trastuzumab</a:t>
            </a:r>
            <a:r>
              <a:rPr lang="en-US" b="1" dirty="0" smtClean="0"/>
              <a:t> </a:t>
            </a:r>
            <a:r>
              <a:rPr lang="en-US" b="1" dirty="0" err="1" smtClean="0"/>
              <a:t>emtansine</a:t>
            </a:r>
            <a:r>
              <a:rPr lang="en-US" dirty="0" smtClean="0"/>
              <a:t> 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err="1" smtClean="0"/>
              <a:t>Fam-trastuzumab</a:t>
            </a:r>
            <a:r>
              <a:rPr lang="en-US" b="1" dirty="0" smtClean="0"/>
              <a:t> </a:t>
            </a:r>
            <a:r>
              <a:rPr lang="en-US" b="1" dirty="0" err="1" smtClean="0"/>
              <a:t>deruxtecan</a:t>
            </a:r>
            <a:r>
              <a:rPr lang="en-US" dirty="0" smtClean="0"/>
              <a:t> — risk of pulmonary toxicity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err="1" smtClean="0"/>
              <a:t>Fam-trastuzumab</a:t>
            </a:r>
            <a:r>
              <a:rPr lang="en-US" dirty="0" smtClean="0"/>
              <a:t> </a:t>
            </a:r>
            <a:r>
              <a:rPr lang="en-US" dirty="0" err="1" smtClean="0"/>
              <a:t>deruxtecan</a:t>
            </a:r>
            <a:r>
              <a:rPr lang="en-US" dirty="0" smtClean="0"/>
              <a:t> should be permanently discontinued if grade 2 or higher interstitial lung disease/</a:t>
            </a:r>
            <a:r>
              <a:rPr lang="en-US" dirty="0" err="1" smtClean="0"/>
              <a:t>pneumonitis</a:t>
            </a:r>
            <a:r>
              <a:rPr lang="en-US" dirty="0" smtClean="0"/>
              <a:t> develops.</a:t>
            </a:r>
            <a:endParaRPr lang="fa-I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 err="1" smtClean="0"/>
              <a:t>Tucatinib</a:t>
            </a:r>
            <a:r>
              <a:rPr lang="en-US" b="1" dirty="0" smtClean="0"/>
              <a:t>, </a:t>
            </a:r>
            <a:r>
              <a:rPr lang="en-US" b="1" dirty="0" err="1" smtClean="0"/>
              <a:t>capecitabine</a:t>
            </a:r>
            <a:r>
              <a:rPr lang="en-US" b="1" dirty="0" smtClean="0"/>
              <a:t>, and </a:t>
            </a:r>
            <a:r>
              <a:rPr lang="en-US" b="1" dirty="0" err="1" smtClean="0"/>
              <a:t>trastuzumab</a:t>
            </a:r>
            <a:r>
              <a:rPr lang="en-US" dirty="0" smtClean="0"/>
              <a:t> 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err="1" smtClean="0"/>
              <a:t>Margetuximab</a:t>
            </a:r>
            <a:r>
              <a:rPr lang="en-US" dirty="0" smtClean="0"/>
              <a:t> — is a relatively newer agent with only modest benefits over </a:t>
            </a:r>
            <a:r>
              <a:rPr lang="en-US" dirty="0" err="1" smtClean="0"/>
              <a:t>trastuzumab</a:t>
            </a:r>
            <a:r>
              <a:rPr lang="en-US" dirty="0" smtClean="0"/>
              <a:t>.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err="1" smtClean="0"/>
              <a:t>Trastuzumab</a:t>
            </a:r>
            <a:r>
              <a:rPr lang="en-US" b="1" dirty="0" smtClean="0"/>
              <a:t> with </a:t>
            </a:r>
            <a:r>
              <a:rPr lang="en-US" b="1" dirty="0" err="1" smtClean="0"/>
              <a:t>cytotoxic</a:t>
            </a:r>
            <a:r>
              <a:rPr lang="en-US" b="1" dirty="0" smtClean="0"/>
              <a:t> agents</a:t>
            </a:r>
            <a:r>
              <a:rPr lang="en-US" dirty="0" smtClean="0"/>
              <a:t> — As an alternative to options described above, a reasonable strategy after progression on </a:t>
            </a:r>
            <a:r>
              <a:rPr lang="en-US" dirty="0" err="1" smtClean="0">
                <a:hlinkClick r:id="rId2"/>
              </a:rPr>
              <a:t>trastuzumab</a:t>
            </a:r>
            <a:r>
              <a:rPr lang="en-US" dirty="0" smtClean="0"/>
              <a:t>/</a:t>
            </a:r>
            <a:r>
              <a:rPr lang="en-US" dirty="0" err="1" smtClean="0">
                <a:hlinkClick r:id="rId3"/>
              </a:rPr>
              <a:t>pertuzumab</a:t>
            </a:r>
            <a:r>
              <a:rPr lang="en-US" dirty="0" smtClean="0"/>
              <a:t> chemotherapy  regimens and T-DM1 is to </a:t>
            </a:r>
            <a:r>
              <a:rPr lang="en-US" dirty="0" smtClean="0">
                <a:solidFill>
                  <a:srgbClr val="FF0000"/>
                </a:solidFill>
              </a:rPr>
              <a:t>resume </a:t>
            </a:r>
            <a:r>
              <a:rPr lang="en-US" dirty="0" err="1" smtClean="0">
                <a:solidFill>
                  <a:srgbClr val="FF0000"/>
                </a:solidFill>
              </a:rPr>
              <a:t>trastuzumab</a:t>
            </a:r>
            <a:r>
              <a:rPr lang="en-US" dirty="0" smtClean="0">
                <a:solidFill>
                  <a:srgbClr val="FF0000"/>
                </a:solidFill>
              </a:rPr>
              <a:t> with a different </a:t>
            </a:r>
            <a:r>
              <a:rPr lang="en-US" dirty="0" err="1" smtClean="0">
                <a:solidFill>
                  <a:srgbClr val="FF0000"/>
                </a:solidFill>
              </a:rPr>
              <a:t>cytotoxic</a:t>
            </a:r>
            <a:r>
              <a:rPr lang="en-US" dirty="0" smtClean="0">
                <a:solidFill>
                  <a:srgbClr val="FF0000"/>
                </a:solidFill>
              </a:rPr>
              <a:t> agent</a:t>
            </a:r>
            <a:r>
              <a:rPr lang="en-US" dirty="0" smtClean="0"/>
              <a:t>.</a:t>
            </a:r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 algn="l" rtl="0"/>
            <a:r>
              <a:rPr lang="en-US" b="1" dirty="0" err="1" smtClean="0"/>
              <a:t>Lapatinib</a:t>
            </a:r>
            <a:r>
              <a:rPr lang="en-US" b="1" dirty="0" smtClean="0"/>
              <a:t> plus </a:t>
            </a:r>
            <a:r>
              <a:rPr lang="en-US" b="1" dirty="0" err="1" smtClean="0"/>
              <a:t>trastuzumab</a:t>
            </a:r>
            <a:r>
              <a:rPr lang="en-US" dirty="0" smtClean="0"/>
              <a:t> is an option for patients whose disease has progressed on </a:t>
            </a:r>
            <a:r>
              <a:rPr lang="en-US" dirty="0" err="1" smtClean="0"/>
              <a:t>trastuzumab</a:t>
            </a:r>
            <a:r>
              <a:rPr lang="en-US" dirty="0" smtClean="0"/>
              <a:t>, and is particularly attractive for patients who wish to avoid, or are not candidates for, chemotherapy.</a:t>
            </a:r>
            <a:endParaRPr lang="fa-I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/>
              <a:t>Tyrosine </a:t>
            </a:r>
            <a:r>
              <a:rPr lang="en-US" b="1" dirty="0" err="1" smtClean="0"/>
              <a:t>kinase</a:t>
            </a:r>
            <a:r>
              <a:rPr lang="en-US" b="1" dirty="0" smtClean="0"/>
              <a:t> inhibitor plus </a:t>
            </a:r>
            <a:r>
              <a:rPr lang="en-US" b="1" dirty="0" err="1" smtClean="0"/>
              <a:t>capecitabine</a:t>
            </a:r>
            <a:r>
              <a:rPr lang="en-US" dirty="0" smtClean="0"/>
              <a:t> — Both </a:t>
            </a:r>
            <a:r>
              <a:rPr lang="en-US" dirty="0" err="1" smtClean="0">
                <a:hlinkClick r:id="rId2"/>
              </a:rPr>
              <a:t>lapatinib</a:t>
            </a:r>
            <a:r>
              <a:rPr lang="en-US" dirty="0" smtClean="0"/>
              <a:t> and </a:t>
            </a:r>
            <a:r>
              <a:rPr lang="en-US" dirty="0" err="1" smtClean="0">
                <a:hlinkClick r:id="rId3"/>
              </a:rPr>
              <a:t>neratinib</a:t>
            </a:r>
            <a:r>
              <a:rPr lang="en-US" dirty="0" smtClean="0"/>
              <a:t> have been studied in combination </a:t>
            </a:r>
            <a:r>
              <a:rPr lang="en-US" dirty="0" err="1" smtClean="0">
                <a:hlinkClick r:id="rId4"/>
              </a:rPr>
              <a:t>capecitabine</a:t>
            </a:r>
            <a:r>
              <a:rPr lang="en-US" dirty="0" smtClean="0"/>
              <a:t>, and these combinations are appropriate later-line options .</a:t>
            </a:r>
          </a:p>
          <a:p>
            <a:pPr algn="l" rtl="0"/>
            <a:r>
              <a:rPr lang="en-US" dirty="0" smtClean="0"/>
              <a:t>A benefit is they allow avoidance of </a:t>
            </a:r>
            <a:r>
              <a:rPr lang="en-US" dirty="0" err="1" smtClean="0"/>
              <a:t>infusional</a:t>
            </a:r>
            <a:r>
              <a:rPr lang="en-US" dirty="0" smtClean="0"/>
              <a:t> therapy.</a:t>
            </a:r>
          </a:p>
          <a:p>
            <a:pPr algn="l" rtl="0"/>
            <a:r>
              <a:rPr lang="en-US" dirty="0" smtClean="0"/>
              <a:t>Another advantage is the theoretic diffusion across the blood-brain barrier.</a:t>
            </a:r>
          </a:p>
          <a:p>
            <a:pPr algn="l" rtl="0"/>
            <a:r>
              <a:rPr lang="en-US" dirty="0" smtClean="0"/>
              <a:t>A prospective randomized clinical trial has demonstrated that </a:t>
            </a:r>
            <a:r>
              <a:rPr lang="en-US" dirty="0" err="1" smtClean="0">
                <a:hlinkClick r:id="rId3"/>
              </a:rPr>
              <a:t>neratinib</a:t>
            </a:r>
            <a:r>
              <a:rPr lang="en-US" dirty="0" smtClean="0"/>
              <a:t> is more effective than </a:t>
            </a:r>
            <a:r>
              <a:rPr lang="en-US" dirty="0" err="1" smtClean="0"/>
              <a:t>lapatinib</a:t>
            </a:r>
            <a:r>
              <a:rPr lang="en-US" dirty="0" smtClean="0"/>
              <a:t> when combined with </a:t>
            </a:r>
            <a:r>
              <a:rPr lang="en-US" dirty="0" err="1" smtClean="0"/>
              <a:t>capecitabine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r>
              <a:rPr lang="en-US" dirty="0" smtClean="0"/>
              <a:t>(NALA trial)</a:t>
            </a:r>
            <a:r>
              <a:rPr lang="en-US" dirty="0" smtClean="0"/>
              <a:t> </a:t>
            </a:r>
            <a:endParaRPr lang="fa-I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Lapatinib</a:t>
            </a:r>
            <a:r>
              <a:rPr lang="en-US" dirty="0" smtClean="0"/>
              <a:t> plus </a:t>
            </a:r>
            <a:r>
              <a:rPr lang="en-US" dirty="0" err="1" smtClean="0"/>
              <a:t>capecitabine</a:t>
            </a:r>
            <a:r>
              <a:rPr lang="en-US" dirty="0" smtClean="0"/>
              <a:t> is an option for patients who experience disease progression on </a:t>
            </a:r>
            <a:r>
              <a:rPr lang="en-US" dirty="0" err="1" smtClean="0">
                <a:hlinkClick r:id="rId2"/>
              </a:rPr>
              <a:t>trastuzumab</a:t>
            </a:r>
            <a:r>
              <a:rPr lang="en-US" dirty="0" smtClean="0"/>
              <a:t>, particularly if they prefer an orally administered regimen and do not tolerate </a:t>
            </a:r>
            <a:r>
              <a:rPr lang="en-US" dirty="0" err="1" smtClean="0">
                <a:hlinkClick r:id="rId3"/>
              </a:rPr>
              <a:t>neratinib</a:t>
            </a:r>
            <a:r>
              <a:rPr lang="en-US" dirty="0" smtClean="0"/>
              <a:t>. </a:t>
            </a:r>
            <a:endParaRPr lang="fa-I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Cardiotoxicity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err="1" smtClean="0"/>
              <a:t>Trastuzumab</a:t>
            </a:r>
            <a:r>
              <a:rPr lang="en-US" dirty="0" smtClean="0"/>
              <a:t>-related </a:t>
            </a:r>
            <a:r>
              <a:rPr lang="en-US" dirty="0" err="1" smtClean="0"/>
              <a:t>cardiotoxicity</a:t>
            </a:r>
            <a:r>
              <a:rPr lang="en-US" dirty="0" smtClean="0"/>
              <a:t> is most often manifested by an </a:t>
            </a:r>
            <a:r>
              <a:rPr lang="en-US" dirty="0" smtClean="0">
                <a:solidFill>
                  <a:srgbClr val="FF0000"/>
                </a:solidFill>
              </a:rPr>
              <a:t>asymptomatic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decrease in </a:t>
            </a:r>
            <a:r>
              <a:rPr lang="en-US" dirty="0" smtClean="0">
                <a:solidFill>
                  <a:srgbClr val="FF0000"/>
                </a:solidFill>
              </a:rPr>
              <a:t>LVEF </a:t>
            </a:r>
            <a:r>
              <a:rPr lang="en-US" dirty="0" smtClean="0"/>
              <a:t>and less often by clinical heart </a:t>
            </a:r>
            <a:r>
              <a:rPr lang="en-US" dirty="0" smtClean="0"/>
              <a:t>failure.</a:t>
            </a:r>
          </a:p>
          <a:p>
            <a:pPr algn="l" rtl="0"/>
            <a:r>
              <a:rPr lang="en-US" dirty="0" err="1" smtClean="0"/>
              <a:t>Cardiotoxicity</a:t>
            </a:r>
            <a:r>
              <a:rPr lang="en-US" dirty="0" smtClean="0"/>
              <a:t> </a:t>
            </a:r>
            <a:r>
              <a:rPr lang="en-US" dirty="0" smtClean="0"/>
              <a:t>does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appear to be related to </a:t>
            </a:r>
            <a:r>
              <a:rPr lang="en-US" dirty="0" smtClean="0">
                <a:solidFill>
                  <a:srgbClr val="FF0000"/>
                </a:solidFill>
              </a:rPr>
              <a:t>cumulative</a:t>
            </a:r>
            <a:r>
              <a:rPr lang="en-US" dirty="0" smtClean="0"/>
              <a:t> dose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It is often </a:t>
            </a:r>
            <a:r>
              <a:rPr lang="en-US" dirty="0" smtClean="0">
                <a:solidFill>
                  <a:srgbClr val="FF0000"/>
                </a:solidFill>
              </a:rPr>
              <a:t>reversible</a:t>
            </a:r>
            <a:r>
              <a:rPr lang="en-US" dirty="0" smtClean="0"/>
              <a:t> with treatment discontinuation, and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rechallenge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often tolerated after recovery. </a:t>
            </a:r>
            <a:endParaRPr lang="en-US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Risk factors </a:t>
            </a:r>
            <a:r>
              <a:rPr lang="en-US" dirty="0" smtClean="0"/>
              <a:t>associated with a higher likelihood of developing </a:t>
            </a:r>
            <a:r>
              <a:rPr lang="en-US" dirty="0" err="1" smtClean="0"/>
              <a:t>trastuzumab</a:t>
            </a:r>
            <a:r>
              <a:rPr lang="en-US" dirty="0" smtClean="0"/>
              <a:t>-related </a:t>
            </a:r>
            <a:r>
              <a:rPr lang="en-US" dirty="0" err="1" smtClean="0"/>
              <a:t>cardiotoxicity</a:t>
            </a:r>
            <a:r>
              <a:rPr lang="en-US" dirty="0" smtClean="0"/>
              <a:t> include </a:t>
            </a:r>
            <a:r>
              <a:rPr lang="en-US" dirty="0" smtClean="0">
                <a:solidFill>
                  <a:srgbClr val="FF0000"/>
                </a:solidFill>
              </a:rPr>
              <a:t>age greater than 50 </a:t>
            </a:r>
            <a:r>
              <a:rPr lang="en-US" dirty="0" smtClean="0"/>
              <a:t>years and previous or concurrent </a:t>
            </a:r>
            <a:r>
              <a:rPr lang="en-US" dirty="0" err="1" smtClean="0">
                <a:solidFill>
                  <a:srgbClr val="FF0000"/>
                </a:solidFill>
              </a:rPr>
              <a:t>anthracycline</a:t>
            </a:r>
            <a:r>
              <a:rPr lang="en-US" dirty="0" smtClean="0">
                <a:solidFill>
                  <a:srgbClr val="FF0000"/>
                </a:solidFill>
              </a:rPr>
              <a:t> use</a:t>
            </a:r>
            <a:r>
              <a:rPr lang="en-US" dirty="0" smtClean="0"/>
              <a:t>, particularly among obese or overweight </a:t>
            </a:r>
            <a:r>
              <a:rPr lang="en-US" dirty="0" smtClean="0"/>
              <a:t>patients.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By </a:t>
            </a:r>
            <a:r>
              <a:rPr lang="en-US" dirty="0" smtClean="0"/>
              <a:t>contrast, concurrent treatment with </a:t>
            </a:r>
            <a:r>
              <a:rPr lang="en-US" u="sng" dirty="0" err="1" smtClean="0">
                <a:hlinkClick r:id="rId2"/>
              </a:rPr>
              <a:t>trastuzumab</a:t>
            </a:r>
            <a:r>
              <a:rPr lang="en-US" dirty="0" smtClean="0"/>
              <a:t> and adjuvant radiation therapy does not increase the </a:t>
            </a:r>
            <a:r>
              <a:rPr lang="en-US" dirty="0" smtClean="0"/>
              <a:t>risk.</a:t>
            </a:r>
            <a:r>
              <a:rPr lang="en-US" dirty="0" smtClean="0"/>
              <a:t> </a:t>
            </a:r>
            <a:endParaRPr lang="fa-I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l" rtl="0"/>
            <a:r>
              <a:rPr lang="en-US" dirty="0" smtClean="0"/>
              <a:t>In contrast to </a:t>
            </a:r>
            <a:r>
              <a:rPr lang="en-US" u="sng" dirty="0" err="1" smtClean="0">
                <a:hlinkClick r:id="rId2"/>
              </a:rPr>
              <a:t>trastuzumab</a:t>
            </a:r>
            <a:r>
              <a:rPr lang="en-US" dirty="0" smtClean="0"/>
              <a:t>, the risk of </a:t>
            </a:r>
            <a:r>
              <a:rPr lang="en-US" dirty="0" err="1" smtClean="0"/>
              <a:t>cardiotoxicity</a:t>
            </a:r>
            <a:r>
              <a:rPr lang="en-US" dirty="0" smtClean="0"/>
              <a:t> seems to be less with other </a:t>
            </a:r>
            <a:r>
              <a:rPr lang="en-US" dirty="0" smtClean="0"/>
              <a:t> </a:t>
            </a:r>
            <a:r>
              <a:rPr lang="en-US" dirty="0" smtClean="0"/>
              <a:t>(HER2)-targeted agents, such as </a:t>
            </a:r>
            <a:r>
              <a:rPr lang="en-US" u="sng" dirty="0" err="1" smtClean="0">
                <a:hlinkClick r:id="rId3"/>
              </a:rPr>
              <a:t>lapatinib</a:t>
            </a:r>
            <a:r>
              <a:rPr lang="en-US" dirty="0" smtClean="0"/>
              <a:t>, </a:t>
            </a:r>
            <a:r>
              <a:rPr lang="en-US" u="sng" dirty="0" smtClean="0">
                <a:hlinkClick r:id="rId4"/>
              </a:rPr>
              <a:t>ado-</a:t>
            </a:r>
            <a:r>
              <a:rPr lang="en-US" u="sng" dirty="0" err="1" smtClean="0">
                <a:hlinkClick r:id="rId4"/>
              </a:rPr>
              <a:t>trastuzumab</a:t>
            </a:r>
            <a:r>
              <a:rPr lang="en-US" u="sng" dirty="0" smtClean="0">
                <a:hlinkClick r:id="rId4"/>
              </a:rPr>
              <a:t> </a:t>
            </a:r>
            <a:r>
              <a:rPr lang="en-US" u="sng" dirty="0" err="1" smtClean="0">
                <a:hlinkClick r:id="rId4"/>
              </a:rPr>
              <a:t>emtansine</a:t>
            </a:r>
            <a:r>
              <a:rPr lang="en-US" dirty="0" smtClean="0"/>
              <a:t> (T-DM1), and </a:t>
            </a:r>
            <a:r>
              <a:rPr lang="en-US" u="sng" dirty="0" err="1" smtClean="0">
                <a:hlinkClick r:id="rId5"/>
              </a:rPr>
              <a:t>pertuzumab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There </a:t>
            </a:r>
            <a:r>
              <a:rPr lang="en-US" dirty="0" smtClean="0"/>
              <a:t>is a potential risk of </a:t>
            </a:r>
            <a:r>
              <a:rPr lang="en-US" dirty="0" err="1" smtClean="0"/>
              <a:t>cardiotoxicity</a:t>
            </a:r>
            <a:r>
              <a:rPr lang="en-US" dirty="0" smtClean="0"/>
              <a:t> with all agents.</a:t>
            </a:r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/>
            <a:r>
              <a:rPr lang="en-US" dirty="0" smtClean="0"/>
              <a:t>In the adjuvant setting, a baseline assessment prior to starting </a:t>
            </a:r>
            <a:r>
              <a:rPr lang="en-US" u="sng" dirty="0" err="1" smtClean="0">
                <a:hlinkClick r:id="rId2"/>
              </a:rPr>
              <a:t>trastuzumab</a:t>
            </a:r>
            <a:r>
              <a:rPr lang="en-US" dirty="0" smtClean="0"/>
              <a:t> and serial LVEF monitoring (at 3, 6, and 12 months after initiating </a:t>
            </a:r>
            <a:r>
              <a:rPr lang="en-US" dirty="0" err="1" smtClean="0"/>
              <a:t>trastuzumab</a:t>
            </a:r>
            <a:r>
              <a:rPr lang="en-US" dirty="0" smtClean="0"/>
              <a:t> )</a:t>
            </a:r>
            <a:r>
              <a:rPr lang="en-US" dirty="0" smtClean="0"/>
              <a:t> </a:t>
            </a:r>
            <a:r>
              <a:rPr lang="en-US" dirty="0" smtClean="0"/>
              <a:t>are appropriate to screen for cardiac dysfunction. 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</a:t>
            </a:r>
            <a:r>
              <a:rPr lang="en-US" dirty="0" smtClean="0"/>
              <a:t>the metastatic setting, after a baseline assessment, LVEF is infrequently monitored in the absence of symptoms.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/>
            <a:r>
              <a:rPr lang="en-US" dirty="0"/>
              <a:t>A high level of HER2 </a:t>
            </a:r>
            <a:r>
              <a:rPr lang="en-US" dirty="0" err="1"/>
              <a:t>overexpression</a:t>
            </a:r>
            <a:r>
              <a:rPr lang="en-US" dirty="0"/>
              <a:t>, as determined by either 3+ staining by </a:t>
            </a:r>
            <a:r>
              <a:rPr lang="en-US" dirty="0" err="1"/>
              <a:t>immunohistochemistry</a:t>
            </a:r>
            <a:r>
              <a:rPr lang="en-US" dirty="0"/>
              <a:t> for the HER2 protein or evidence of </a:t>
            </a:r>
            <a:r>
              <a:rPr lang="en-US" i="1" dirty="0"/>
              <a:t>HER2</a:t>
            </a:r>
            <a:r>
              <a:rPr lang="en-US" dirty="0"/>
              <a:t> gene amplification by fluorescence in situ hybridization (FISH ratio ≥2.0 or HER2 copy number ≥6.0), is a strong predictive factor for sensitivity to HER2-targeted </a:t>
            </a:r>
            <a:r>
              <a:rPr lang="en-US" dirty="0" smtClean="0"/>
              <a:t>agents.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use of HER2-directed therapy improves survival for patients with HER2-positive metastatic breast </a:t>
            </a:r>
            <a:r>
              <a:rPr lang="en-US" dirty="0" smtClean="0"/>
              <a:t>cancer</a:t>
            </a:r>
            <a:r>
              <a:rPr lang="en-US" dirty="0"/>
              <a:t>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HER2-directed agents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>
              <a:hlinkClick r:id="rId2"/>
            </a:endParaRPr>
          </a:p>
          <a:p>
            <a:pPr algn="l" rtl="0"/>
            <a:r>
              <a:rPr lang="en-US" dirty="0" err="1" smtClean="0">
                <a:hlinkClick r:id="rId2"/>
              </a:rPr>
              <a:t>Trastuzumab</a:t>
            </a:r>
            <a:r>
              <a:rPr lang="en-US" dirty="0"/>
              <a:t> – </a:t>
            </a:r>
            <a:r>
              <a:rPr lang="en-US" dirty="0" err="1"/>
              <a:t>Trastuzumab</a:t>
            </a:r>
            <a:r>
              <a:rPr lang="en-US" dirty="0"/>
              <a:t> is a monoclonal antibody that binds the extracellular domain of </a:t>
            </a:r>
            <a:r>
              <a:rPr lang="en-US" dirty="0" smtClean="0"/>
              <a:t>HER2.</a:t>
            </a:r>
          </a:p>
          <a:p>
            <a:pPr algn="l" rtl="0"/>
            <a:r>
              <a:rPr lang="en-US" b="1" dirty="0" smtClean="0"/>
              <a:t>Formulations</a:t>
            </a:r>
            <a:r>
              <a:rPr lang="en-US" dirty="0" smtClean="0"/>
              <a:t> — Subcutaneous forms of </a:t>
            </a:r>
            <a:r>
              <a:rPr lang="en-US" dirty="0" err="1" smtClean="0">
                <a:hlinkClick r:id="rId2"/>
              </a:rPr>
              <a:t>trastuzumab</a:t>
            </a:r>
            <a:r>
              <a:rPr lang="en-US" dirty="0" smtClean="0"/>
              <a:t> have received approval by the US FDA. Either formulation may be used in the metastatic setting.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/>
            <a:r>
              <a:rPr lang="en-US" dirty="0" err="1" smtClean="0">
                <a:hlinkClick r:id="rId2"/>
              </a:rPr>
              <a:t>Pertuzumab</a:t>
            </a:r>
            <a:r>
              <a:rPr lang="en-US" dirty="0" smtClean="0"/>
              <a:t> – </a:t>
            </a:r>
            <a:r>
              <a:rPr lang="en-US" dirty="0" err="1" smtClean="0"/>
              <a:t>Pertuzumab</a:t>
            </a:r>
            <a:r>
              <a:rPr lang="en-US" dirty="0" smtClean="0"/>
              <a:t> is a monoclonal antibody that binds the extracellular </a:t>
            </a:r>
            <a:r>
              <a:rPr lang="en-US" dirty="0" err="1" smtClean="0"/>
              <a:t>dimerization</a:t>
            </a:r>
            <a:r>
              <a:rPr lang="en-US" dirty="0" smtClean="0"/>
              <a:t> domain of HER2 and prevents it from binding to itself or to other  </a:t>
            </a:r>
            <a:r>
              <a:rPr lang="en-US" dirty="0"/>
              <a:t>members of the EGFR family.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is administered in combination with </a:t>
            </a:r>
            <a:r>
              <a:rPr lang="en-US" dirty="0" err="1">
                <a:hlinkClick r:id="rId3"/>
              </a:rPr>
              <a:t>trastuzumab</a:t>
            </a:r>
            <a:r>
              <a:rPr lang="en-US" dirty="0"/>
              <a:t> rather than as a single agent in the treatment of HER2-positive breast cancer. </a:t>
            </a:r>
            <a:endParaRPr lang="fa-IR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/>
            <a:r>
              <a:rPr lang="en-US" dirty="0">
                <a:hlinkClick r:id="rId2"/>
              </a:rPr>
              <a:t>Ado-</a:t>
            </a:r>
            <a:r>
              <a:rPr lang="en-US" dirty="0" err="1">
                <a:hlinkClick r:id="rId2"/>
              </a:rPr>
              <a:t>trastuzumab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emtansine</a:t>
            </a:r>
            <a:r>
              <a:rPr lang="en-US" b="1" dirty="0"/>
              <a:t> (T-DM1)</a:t>
            </a:r>
            <a:r>
              <a:rPr lang="en-US" dirty="0"/>
              <a:t> – </a:t>
            </a:r>
            <a:r>
              <a:rPr lang="en-US" dirty="0" smtClean="0"/>
              <a:t>is </a:t>
            </a:r>
            <a:r>
              <a:rPr lang="en-US" dirty="0"/>
              <a:t>an antibody-drug conjugate composed of </a:t>
            </a:r>
            <a:r>
              <a:rPr lang="en-US" dirty="0" err="1">
                <a:hlinkClick r:id="rId3"/>
              </a:rPr>
              <a:t>trastuzumab</a:t>
            </a:r>
            <a:r>
              <a:rPr lang="en-US" dirty="0"/>
              <a:t>, a </a:t>
            </a:r>
            <a:r>
              <a:rPr lang="en-US" dirty="0" err="1"/>
              <a:t>thioether</a:t>
            </a:r>
            <a:r>
              <a:rPr lang="en-US" dirty="0"/>
              <a:t> linker, and the </a:t>
            </a:r>
            <a:r>
              <a:rPr lang="en-US" dirty="0" err="1"/>
              <a:t>antimicrotubule</a:t>
            </a:r>
            <a:r>
              <a:rPr lang="en-US" dirty="0"/>
              <a:t> agent DM1.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HER2-directed antibody-drug conjugates incorporate a </a:t>
            </a:r>
            <a:r>
              <a:rPr lang="en-US" dirty="0" err="1"/>
              <a:t>cytotoxic</a:t>
            </a:r>
            <a:r>
              <a:rPr lang="en-US" dirty="0"/>
              <a:t> agent, and therefore chemotherapy is not added.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/>
            <a:r>
              <a:rPr lang="en-US" dirty="0" err="1">
                <a:hlinkClick r:id="rId2"/>
              </a:rPr>
              <a:t>Fam-trastuzumab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deruxtecan</a:t>
            </a:r>
            <a:r>
              <a:rPr lang="en-US" b="1" dirty="0"/>
              <a:t> (</a:t>
            </a:r>
            <a:r>
              <a:rPr lang="en-US" dirty="0" err="1">
                <a:hlinkClick r:id="rId3"/>
              </a:rPr>
              <a:t>trastuzumab</a:t>
            </a:r>
            <a:r>
              <a:rPr lang="en-US" b="1" dirty="0"/>
              <a:t> </a:t>
            </a:r>
            <a:r>
              <a:rPr lang="en-US" b="1" dirty="0" err="1"/>
              <a:t>deruxtecan</a:t>
            </a:r>
            <a:r>
              <a:rPr lang="en-US" b="1" dirty="0"/>
              <a:t>, or DS-8201)</a:t>
            </a:r>
            <a:r>
              <a:rPr lang="en-US" dirty="0"/>
              <a:t> – </a:t>
            </a:r>
            <a:r>
              <a:rPr lang="en-US" dirty="0" err="1"/>
              <a:t>Fam-trastuzumab</a:t>
            </a:r>
            <a:r>
              <a:rPr lang="en-US" dirty="0"/>
              <a:t> </a:t>
            </a:r>
            <a:r>
              <a:rPr lang="en-US" dirty="0" err="1"/>
              <a:t>deruxtecan</a:t>
            </a:r>
            <a:r>
              <a:rPr lang="en-US" dirty="0"/>
              <a:t> is an antibody-drug conjugate composed of an anti-HER2 </a:t>
            </a:r>
            <a:r>
              <a:rPr lang="en-US" dirty="0" smtClean="0"/>
              <a:t>antibody , a </a:t>
            </a:r>
            <a:r>
              <a:rPr lang="en-US" dirty="0"/>
              <a:t>cleavable </a:t>
            </a:r>
            <a:r>
              <a:rPr lang="en-US" dirty="0" err="1"/>
              <a:t>tetrapeptide</a:t>
            </a:r>
            <a:r>
              <a:rPr lang="en-US" dirty="0"/>
              <a:t>-based linker, and a </a:t>
            </a:r>
            <a:r>
              <a:rPr lang="en-US" dirty="0" err="1"/>
              <a:t>cytotoxic</a:t>
            </a:r>
            <a:r>
              <a:rPr lang="en-US" dirty="0"/>
              <a:t> </a:t>
            </a:r>
            <a:r>
              <a:rPr lang="en-US" dirty="0" err="1"/>
              <a:t>topoisomerase</a:t>
            </a:r>
            <a:r>
              <a:rPr lang="en-US" dirty="0"/>
              <a:t> I inhibitor.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As </a:t>
            </a:r>
            <a:r>
              <a:rPr lang="en-US" dirty="0"/>
              <a:t>with T-DM1, this conjugate incorporates a </a:t>
            </a:r>
            <a:r>
              <a:rPr lang="en-US" dirty="0" err="1"/>
              <a:t>cytotoxic</a:t>
            </a:r>
            <a:r>
              <a:rPr lang="en-US" dirty="0"/>
              <a:t> agent, </a:t>
            </a:r>
            <a:r>
              <a:rPr lang="en-US" dirty="0" smtClean="0"/>
              <a:t>and  </a:t>
            </a:r>
            <a:r>
              <a:rPr lang="en-US" dirty="0"/>
              <a:t>chemotherapy is not added.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l" rtl="0"/>
            <a:r>
              <a:rPr lang="en-US" dirty="0" err="1">
                <a:hlinkClick r:id="rId2"/>
              </a:rPr>
              <a:t>Tucatinib</a:t>
            </a:r>
            <a:r>
              <a:rPr lang="en-US" dirty="0"/>
              <a:t> – </a:t>
            </a:r>
            <a:r>
              <a:rPr lang="en-US" dirty="0" err="1"/>
              <a:t>Tucatinib</a:t>
            </a:r>
            <a:r>
              <a:rPr lang="en-US" dirty="0"/>
              <a:t> is an oral tyrosine </a:t>
            </a:r>
            <a:r>
              <a:rPr lang="en-US" dirty="0" err="1"/>
              <a:t>kinase</a:t>
            </a:r>
            <a:r>
              <a:rPr lang="en-US" dirty="0"/>
              <a:t> inhibitor that is selective for the </a:t>
            </a:r>
            <a:r>
              <a:rPr lang="en-US" dirty="0" err="1"/>
              <a:t>kinase</a:t>
            </a:r>
            <a:r>
              <a:rPr lang="en-US" dirty="0"/>
              <a:t> domain of HER2, with minimal inhibition of EGFR.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is used in combination with </a:t>
            </a:r>
            <a:r>
              <a:rPr lang="en-US" dirty="0" err="1">
                <a:hlinkClick r:id="rId3"/>
              </a:rPr>
              <a:t>capecitabine</a:t>
            </a:r>
            <a:r>
              <a:rPr lang="en-US" dirty="0"/>
              <a:t> and </a:t>
            </a:r>
            <a:r>
              <a:rPr lang="en-US" dirty="0" err="1">
                <a:hlinkClick r:id="rId4"/>
              </a:rPr>
              <a:t>trastuzumab</a:t>
            </a:r>
            <a:r>
              <a:rPr lang="en-US" dirty="0"/>
              <a:t>.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>
                <a:hlinkClick r:id="rId2"/>
              </a:rPr>
              <a:t>Lapatinib</a:t>
            </a:r>
            <a:r>
              <a:rPr lang="en-US" dirty="0"/>
              <a:t> – </a:t>
            </a:r>
            <a:r>
              <a:rPr lang="en-US" dirty="0" err="1"/>
              <a:t>Lapatinib</a:t>
            </a:r>
            <a:r>
              <a:rPr lang="en-US" dirty="0"/>
              <a:t> is a tyrosine </a:t>
            </a:r>
            <a:r>
              <a:rPr lang="en-US" dirty="0" err="1"/>
              <a:t>kinase</a:t>
            </a:r>
            <a:r>
              <a:rPr lang="en-US" dirty="0"/>
              <a:t> inhibitor against EGFR1 and HER2 that results in inhibition of signaling pathways downstream of HER2, used in combinations with </a:t>
            </a:r>
            <a:r>
              <a:rPr lang="en-US" dirty="0" err="1">
                <a:hlinkClick r:id="rId3"/>
              </a:rPr>
              <a:t>trastuzumab</a:t>
            </a:r>
            <a:r>
              <a:rPr lang="en-US" dirty="0"/>
              <a:t> or </a:t>
            </a:r>
            <a:r>
              <a:rPr lang="en-US" dirty="0" err="1">
                <a:hlinkClick r:id="rId4"/>
              </a:rPr>
              <a:t>capecitabine</a:t>
            </a:r>
            <a:r>
              <a:rPr lang="en-US" dirty="0"/>
              <a:t>.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406</Words>
  <Application>Microsoft Office PowerPoint</Application>
  <PresentationFormat>On-screen Show (4:3)</PresentationFormat>
  <Paragraphs>83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HER2-positive metastatic breast cancer </vt:lpstr>
      <vt:lpstr>Slide 2</vt:lpstr>
      <vt:lpstr>Slide 3</vt:lpstr>
      <vt:lpstr>HER2-directed agents </vt:lpstr>
      <vt:lpstr>Slide 5</vt:lpstr>
      <vt:lpstr>Slide 6</vt:lpstr>
      <vt:lpstr>Slide 7</vt:lpstr>
      <vt:lpstr>Slide 8</vt:lpstr>
      <vt:lpstr>Slide 9</vt:lpstr>
      <vt:lpstr>Slide 10</vt:lpstr>
      <vt:lpstr>PREVIOUSLY UNTREATED PATIENTS</vt:lpstr>
      <vt:lpstr>Alternatives</vt:lpstr>
      <vt:lpstr>hormone receptor-positive disease </vt:lpstr>
      <vt:lpstr>Slide 14</vt:lpstr>
      <vt:lpstr>PATIENTS WHO RECEIVED (NEO)ADJUVANT HER2-DIRECTED THERAPIES</vt:lpstr>
      <vt:lpstr>Treatment-free interval of six months or longer </vt:lpstr>
      <vt:lpstr>Treatment-free interval of less than six months </vt:lpstr>
      <vt:lpstr>DURATION OF TREATMENT</vt:lpstr>
      <vt:lpstr>SECOND- OR LATER-LINE TREATMENT</vt:lpstr>
      <vt:lpstr>After progression on ado-trastuzumab emtansine </vt:lpstr>
      <vt:lpstr>Slide 21</vt:lpstr>
      <vt:lpstr>Slide 22</vt:lpstr>
      <vt:lpstr>Slide 23</vt:lpstr>
      <vt:lpstr>Slide 24</vt:lpstr>
      <vt:lpstr>Cardiotoxicity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HER2-positive metastatic breast cancer </dc:title>
  <dc:creator>user</dc:creator>
  <cp:lastModifiedBy>user</cp:lastModifiedBy>
  <cp:revision>43</cp:revision>
  <dcterms:created xsi:type="dcterms:W3CDTF">2021-06-07T07:12:34Z</dcterms:created>
  <dcterms:modified xsi:type="dcterms:W3CDTF">2021-06-15T06:52:52Z</dcterms:modified>
</cp:coreProperties>
</file>